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1" r:id="rId9"/>
    <p:sldId id="294" r:id="rId10"/>
    <p:sldId id="295" r:id="rId11"/>
    <p:sldId id="268" r:id="rId12"/>
    <p:sldId id="270" r:id="rId13"/>
    <p:sldId id="262" r:id="rId14"/>
    <p:sldId id="266" r:id="rId15"/>
    <p:sldId id="263" r:id="rId16"/>
    <p:sldId id="264" r:id="rId17"/>
    <p:sldId id="26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тон Новиков" initials="АН" lastIdx="1" clrIdx="0">
    <p:extLst>
      <p:ext uri="{19B8F6BF-5375-455C-9EA6-DF929625EA0E}">
        <p15:presenceInfo xmlns:p15="http://schemas.microsoft.com/office/powerpoint/2012/main" userId="e0f62825a6059b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DF39E-0F76-4164-8CD1-120BE3B02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>
                <a:latin typeface="Bahnschrift SemiBold Condensed" panose="020B0502040204020203" pitchFamily="34" charset="0"/>
              </a:rPr>
              <a:t>Основные этапы и сражения Великой Отечественной войны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D011EC-5749-471F-A262-35CA66232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22 </a:t>
            </a:r>
            <a:r>
              <a:rPr lang="ru-RU" dirty="0"/>
              <a:t>	Июня 1941 – 9 мая 1945</a:t>
            </a:r>
          </a:p>
        </p:txBody>
      </p:sp>
    </p:spTree>
    <p:extLst>
      <p:ext uri="{BB962C8B-B14F-4D97-AF65-F5344CB8AC3E}">
        <p14:creationId xmlns:p14="http://schemas.microsoft.com/office/powerpoint/2010/main" val="122233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4110E-C258-44D9-A2D0-E7CFBAFC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88137" cy="782334"/>
          </a:xfrm>
        </p:spPr>
        <p:txBody>
          <a:bodyPr/>
          <a:lstStyle/>
          <a:p>
            <a:r>
              <a:rPr lang="ru-RU" b="0" i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Белостокско-Минское сражение</a:t>
            </a:r>
            <a:br>
              <a:rPr lang="ru-RU" b="0" i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b="0" i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22 июня – 9 июля 1941г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C21F7-711A-422E-B87F-E5D46EF50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0" y="1689462"/>
            <a:ext cx="6990316" cy="49638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Белостокско-Минское сражение проходило с 22 июня по 9 июля 1941 года и стало ключевым на центральном участке советско-германского фронта. В результате сражения главные силы советского Западного фронта оказались окруженными и разгромленными, и 28 июня немецкие войска заняли Минск.</a:t>
            </a:r>
          </a:p>
          <a:p>
            <a:endParaRPr lang="ru-RU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22 июня командование фронтов получило "Директиву № 3", предписывающую провести контрудар для уничтожения противника и занять Сувалки и Люблин. Однако контрудар 23 июня был отражён. </a:t>
            </a:r>
          </a:p>
          <a:p>
            <a:endParaRPr lang="ru-RU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Контрудар в районе Гродно 24 июня с участием конно-механизированной группы также не увенчался успехом из-за доминирования немецкой авиации. 25 июня стало понятно, что советские войска грозит полное окружение, и 27 июня они оставили Белосток.</a:t>
            </a:r>
          </a:p>
          <a:p>
            <a:endParaRPr lang="ru-RU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Сражение привело к поражению Западного фронта СССР, значительная часть Белоруссии была захвачена, и наступление продвинулось на 300 км. Уничтожены 11 стрелковых, 2 кавалерийские, 6 танковых и 4 моторизованные дивизии. Немецкий командир Ф. фон Бок сообщил о 287 704 пленённых и большом количестве захваченной техники.</a:t>
            </a:r>
          </a:p>
          <a:p>
            <a:endParaRPr lang="ru-RU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После поражения Сталин возложил вину на командование фронта, и генерал Д.Г. Павлов с другими генералами были арестованы и расстреляны в июле 1941 года.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F1D9D402-07AC-4271-9699-581CE5E2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006" y="879282"/>
            <a:ext cx="4005943" cy="243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64A1F4FA-2826-4384-BD84-B59EFF3C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06" y="3630716"/>
            <a:ext cx="4799768" cy="25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9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0A433-244E-4D67-AA6A-451597012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23" y="113084"/>
            <a:ext cx="5571809" cy="175055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Битва за Смоленск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10 июля – 10 сентября 1941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DA8CB1-FBFC-4A2D-ADA6-98265C3F5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9477"/>
            <a:ext cx="8664625" cy="54625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1. Предпосылки к сражению: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Битва за Смоленск происходила в рамках операции "Барбаросса", начавшейся 22 июня 1941 года с нападения Германии на Советский Союз. После первых успешных наступлений немецких войск, они стремились захватить ключевые стратегические точки, включая Смоленск, который располагался на пути к Москве.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Смоленск был важным транспортным узлом, связывающим западные регионы СССР с Москвой, и его захват позволял немцам продвигаться дальше к столице</a:t>
            </a: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2. Ход битвы: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Битва началась 10 июля 1941 года и продолжалась до 10 сентября того же года. Немецкие войска, используя тактику "блицкрига", начали наступление на город с запада и юга.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Советские войска, находившиеся под командованием генерала Артемьева, оказали упорное сопротивление, стараясь задержать немецкие наступления и организовать оборонительные позиции.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3. Стратегические маневры: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Основной задачей советского командования было предотвратить окружение и уничтожение войск. Для этого были предприняты попытки создать оборонительные линии и организовать контратаки.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Ситуация осложнялась недостатком ресурсов, нехваткой боеприпасов и тяжелыми потерями среди личного состава. Тем не менее, советские войска проявили мужество и стойкость, организуя оборону на различных направлениях.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4. Окружение и падение Смоленска: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Несмотря на упорное сопротивление, 4 августа 1941 года немецкие войска начали окружение Смоленска, и 10 сентября город был захвачен.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Падение Смоленска стало значительной потерей для советского командования, так как это открыло немцам путь к Москве. Однако, благодаря задержке, которую смогли организовать советские войска, была выиграна важная временная пауза для подготовки к обороне столицы.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811305-ADFA-4DDB-B5A4-3C404F89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88" y="604321"/>
            <a:ext cx="3718589" cy="34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87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FBB14-C0EA-4A5F-9B93-A8241ACA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Итоги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B70C72-9CB6-4110-9CE9-2120691CC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1" y="399442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ru-RU" sz="2800" dirty="0">
                <a:latin typeface="Bahnschrift SemiBold Condensed" panose="020B0502040204020203" pitchFamily="34" charset="0"/>
              </a:rPr>
            </a:br>
            <a:r>
              <a:rPr lang="ru-RU" sz="2800" dirty="0">
                <a:latin typeface="Bahnschrift SemiBold Condensed" panose="020B0502040204020203" pitchFamily="34" charset="0"/>
              </a:rPr>
              <a:t>- Битва за Смоленск закончилась поражением советских войск, которые понесли большие потери. По различным оценкам, советская армия потеряла около 300,000 человек, а немецкие войска — около 100,000.</a:t>
            </a:r>
            <a:br>
              <a:rPr lang="ru-RU" sz="2800" dirty="0">
                <a:latin typeface="Bahnschrift SemiBold Condensed" panose="020B0502040204020203" pitchFamily="34" charset="0"/>
              </a:rPr>
            </a:br>
            <a:r>
              <a:rPr lang="ru-RU" sz="2800" dirty="0">
                <a:latin typeface="Bahnschrift SemiBold Condensed" panose="020B0502040204020203" pitchFamily="34" charset="0"/>
              </a:rPr>
              <a:t>- Тем не менее, эта битва продемонстрировала, что советские войска способны оказывать сопротивление, и наглядно показала необходимость улучшения организации и командования.</a:t>
            </a:r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6E22A823-48D0-408A-89F8-9E1FF2A2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2" y="3652157"/>
            <a:ext cx="2684416" cy="26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icture background">
            <a:extLst>
              <a:ext uri="{FF2B5EF4-FFF2-40B4-BE49-F238E27FC236}">
                <a16:creationId xmlns:a16="http://schemas.microsoft.com/office/drawing/2014/main" id="{45A29AFB-156D-4D98-B7A2-1AC91BC3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89" y="3789860"/>
            <a:ext cx="6852292" cy="240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77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79853C8-32CA-4757-9E42-698CF74F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912929" cy="661979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Сражение под Москвой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95D314C-4F8D-4C6E-AC6E-14C937FD0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1979"/>
            <a:ext cx="11321143" cy="1750295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1. Предпосылки к сражению: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После успешного наступления в Западной Европе и быстрого продвижения немецких войск на восток, целью гитлеровского командования стало захватить Москву, которая считалась не только политическим, но и экономическим центром СССР.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Операция "Барбаросса" началась 22 июня 1941 года, и к октябрю немецкие войска достигли предместий Москвы, что вызывало панику среди советского командования и граждан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7E98EC-2A05-4CC4-8134-3C1F2192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" y="2299063"/>
            <a:ext cx="5386595" cy="3280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20D6C4-C16C-473A-9CE1-8AE5E81BEAF7}"/>
              </a:ext>
            </a:extLst>
          </p:cNvPr>
          <p:cNvSpPr txBox="1"/>
          <p:nvPr/>
        </p:nvSpPr>
        <p:spPr>
          <a:xfrm>
            <a:off x="5660571" y="2274838"/>
            <a:ext cx="62135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 Condensed" panose="020B0502040204020203" pitchFamily="34" charset="0"/>
              </a:rPr>
              <a:t>2. Стратегические планы сторон: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Немецкий план: Гитлер поставил задачу захватить Москву до конца 1941 года, полагая, что падение столицы сломит моральный дух советского народа и приведет к быстрому окончанию войны.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Советский план: Советское командование понимало, что удержание Москвы имеет критическое значение для сохранения власти и управления страной. Под командованием Георгия Жукова, советские войска начали подготовку к обороне и контрнаступлениям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09615D-5AEE-4319-8930-2D2528241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1" y="4583162"/>
            <a:ext cx="2667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10527E58-40F1-45F4-B172-2CFDD6ADF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50" y="4583162"/>
            <a:ext cx="3080661" cy="17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53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DC8D4A0F-56D7-4513-B553-6F31CE82A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19" y="885008"/>
            <a:ext cx="6783977" cy="50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63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CAA2714-A49F-47CA-99E6-E11F89A5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930744" cy="679396"/>
          </a:xfrm>
        </p:spPr>
        <p:txBody>
          <a:bodyPr/>
          <a:lstStyle/>
          <a:p>
            <a:r>
              <a:rPr lang="ru-RU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Ход битвы и приход в контрнаступление</a:t>
            </a:r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84EFBA2-AC58-44F8-95D9-9B598FB65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36" y="816299"/>
            <a:ext cx="7500756" cy="5958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latin typeface="Bahnschrift SemiBold Condensed" panose="020B0502040204020203" pitchFamily="34" charset="0"/>
              </a:rPr>
              <a:t>- Битва за Москву началась в октябре 1941 года, когда немецкие войска начали массированные атаки на столицу. Основные направления ударов пришлись на Западный фронт, где сражались войска под командованием генерала Павла Артемьева.</a:t>
            </a:r>
            <a:br>
              <a:rPr lang="ru-RU" sz="1600" dirty="0">
                <a:latin typeface="Bahnschrift SemiBold Condensed" panose="020B0502040204020203" pitchFamily="34" charset="0"/>
              </a:rPr>
            </a:br>
            <a:r>
              <a:rPr lang="ru-RU" sz="1600" dirty="0">
                <a:latin typeface="Bahnschrift SemiBold Condensed" panose="020B0502040204020203" pitchFamily="34" charset="0"/>
              </a:rPr>
              <a:t>- В ответ на нападение, советское командование организовало оборонительные линии, укрепило позиции и начало мобилизацию резервов.</a:t>
            </a:r>
            <a:br>
              <a:rPr lang="ru-RU" sz="1600" dirty="0">
                <a:latin typeface="Bahnschrift SemiBold Condensed" panose="020B0502040204020203" pitchFamily="34" charset="0"/>
              </a:rPr>
            </a:br>
            <a:r>
              <a:rPr lang="ru-RU" sz="1600" dirty="0">
                <a:latin typeface="Bahnschrift SemiBold Condensed" panose="020B0502040204020203" pitchFamily="34" charset="0"/>
              </a:rPr>
              <a:t>- Сражение проходило в жестоких условиях: холодная зима 1941 года, нехватка продовольствия, а также моральные и физические истощения обеих сторон.</a:t>
            </a:r>
            <a:br>
              <a:rPr lang="ru-RU" sz="1600" dirty="0">
                <a:latin typeface="Bahnschrift SemiBold Condensed" panose="020B0502040204020203" pitchFamily="34" charset="0"/>
              </a:rPr>
            </a:br>
            <a:br>
              <a:rPr lang="ru-RU" sz="1600" dirty="0">
                <a:latin typeface="Bahnschrift SemiBold Condensed" panose="020B0502040204020203" pitchFamily="34" charset="0"/>
              </a:rPr>
            </a:br>
            <a:r>
              <a:rPr lang="ru-RU" sz="1600" dirty="0">
                <a:latin typeface="Bahnschrift SemiBold Condensed" panose="020B0502040204020203" pitchFamily="34" charset="0"/>
              </a:rPr>
              <a:t>4. Кульминация и контрнаступление:</a:t>
            </a:r>
            <a:br>
              <a:rPr lang="ru-RU" sz="1600" dirty="0">
                <a:latin typeface="Bahnschrift SemiBold Condensed" panose="020B0502040204020203" pitchFamily="34" charset="0"/>
              </a:rPr>
            </a:br>
            <a:r>
              <a:rPr lang="ru-RU" sz="1600" dirty="0">
                <a:latin typeface="Bahnschrift SemiBold Condensed" panose="020B0502040204020203" pitchFamily="34" charset="0"/>
              </a:rPr>
              <a:t>- В начале декабря 1941 года советские войска начали контрнаступление, которое стало неожиданным для немцев. Используя элементы тактики "глубокого боя", советские войска нанесли удар по флангам немецкой армии.</a:t>
            </a:r>
            <a:br>
              <a:rPr lang="ru-RU" sz="1600" dirty="0">
                <a:latin typeface="Bahnschrift SemiBold Condensed" panose="020B0502040204020203" pitchFamily="34" charset="0"/>
              </a:rPr>
            </a:br>
            <a:r>
              <a:rPr lang="ru-RU" sz="1600" dirty="0">
                <a:latin typeface="Bahnschrift SemiBold Condensed" panose="020B0502040204020203" pitchFamily="34" charset="0"/>
              </a:rPr>
              <a:t>- 5 декабря началась операция "Тайфун", в рамках которой советские войска смогли отразить немецкое наступление и начать контрнаступление, что привело к значительным потерям среди немцев. - Битва за Москву началась в октябре 1941 года, когда немецкие войска начали массированные атаки на столицу. Основные направления ударов пришлись на Западный фронт, где сражались войска под командованием генерала Павла Артемьева.</a:t>
            </a:r>
            <a:br>
              <a:rPr lang="ru-RU" sz="1600" dirty="0">
                <a:latin typeface="Bahnschrift SemiBold Condensed" panose="020B0502040204020203" pitchFamily="34" charset="0"/>
              </a:rPr>
            </a:br>
            <a:r>
              <a:rPr lang="ru-RU" sz="1600" dirty="0">
                <a:latin typeface="Bahnschrift SemiBold Condensed" panose="020B0502040204020203" pitchFamily="34" charset="0"/>
              </a:rPr>
              <a:t>- В ответ на нападение, советское командование организовало оборонительные линии, укрепило позиции и начало мобилизацию резервов.</a:t>
            </a:r>
            <a:br>
              <a:rPr lang="ru-RU" sz="1600" dirty="0">
                <a:latin typeface="Bahnschrift SemiBold Condensed" panose="020B0502040204020203" pitchFamily="34" charset="0"/>
              </a:rPr>
            </a:br>
            <a:r>
              <a:rPr lang="ru-RU" sz="1600" dirty="0">
                <a:latin typeface="Bahnschrift SemiBold Condensed" panose="020B0502040204020203" pitchFamily="34" charset="0"/>
              </a:rPr>
              <a:t>- Сражение проходило в жестоких условиях: холодная зима 1941 года, нехватка продовольствия, а также моральные и физические истощения обеих сторон.</a:t>
            </a:r>
            <a:br>
              <a:rPr lang="ru-RU" sz="1600" dirty="0">
                <a:latin typeface="Bahnschrift SemiBold Condensed" panose="020B0502040204020203" pitchFamily="34" charset="0"/>
              </a:rPr>
            </a:br>
            <a:endParaRPr lang="ru-RU" sz="1600" dirty="0">
              <a:latin typeface="Bahnschrift SemiBold Condensed" panose="020B0502040204020203" pitchFamily="34" charset="0"/>
            </a:endParaRPr>
          </a:p>
        </p:txBody>
      </p:sp>
      <p:pic>
        <p:nvPicPr>
          <p:cNvPr id="5130" name="Picture 10" descr="Picture background">
            <a:extLst>
              <a:ext uri="{FF2B5EF4-FFF2-40B4-BE49-F238E27FC236}">
                <a16:creationId xmlns:a16="http://schemas.microsoft.com/office/drawing/2014/main" id="{AF582BAB-242C-4878-B7B8-82543EE7A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48" y="679396"/>
            <a:ext cx="3762779" cy="26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F019161E-99C6-42A2-AEAA-35BCA4F3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48" y="3511735"/>
            <a:ext cx="1425417" cy="222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B7D859-4972-47C6-A8A3-A2B8CBA3CFEA}"/>
              </a:ext>
            </a:extLst>
          </p:cNvPr>
          <p:cNvSpPr txBox="1"/>
          <p:nvPr/>
        </p:nvSpPr>
        <p:spPr>
          <a:xfrm>
            <a:off x="7670424" y="5719752"/>
            <a:ext cx="1635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effectLst/>
                <a:latin typeface="YS Text"/>
              </a:rPr>
              <a:t>Артемьев.П.А</a:t>
            </a:r>
          </a:p>
        </p:txBody>
      </p:sp>
    </p:spTree>
    <p:extLst>
      <p:ext uri="{BB962C8B-B14F-4D97-AF65-F5344CB8AC3E}">
        <p14:creationId xmlns:p14="http://schemas.microsoft.com/office/powerpoint/2010/main" val="52624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6E0E2-FABA-4EF1-BC54-F3F6AC32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Итого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6FABE3-3744-4609-A812-A0500663A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0" y="877260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Битва за Москву завершилась в январе 1942 года, и стала первым значительным поражением немецких войск в ходе войны. Советские войска освободили территорию, отошедшую к Москве, и создали условия для дальнейшего стратегического наступления.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Битва продемонстрировала возможности советской армии, её способность к мобилизации и адаптации к условиям войны.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Потери и последствия: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Потери с обеих сторон были огромными: советские войска потеряли более 1 миллиона человек, тогда как немецкие потери составили около 800,000. 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Битва за Москву оказала колоссальное влияние на ход войны, укрепила моральный дух советского народа и продемонстрировала, что нацистская армия не является непобедимой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127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AC979-2403-4367-8074-FB933F92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250"/>
            <a:ext cx="4761912" cy="705522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28 панфиловцев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83F088-7A48-400B-9510-83F4CC8BA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27" y="748938"/>
            <a:ext cx="11959545" cy="419548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Панфиловцы - бойцы сформированной в городах Алма-Ата Казахской ССР и Фрунзе Киргизской ССР 316-й стрелковой дивизии (впоследствии 8-ягвардейская), под командованием генерал-майора Ивана Васильевича Панфилова, участвовавшие в 1941 году в обороне Москвы.</a:t>
            </a:r>
          </a:p>
          <a:p>
            <a:pPr marL="0" indent="0" algn="l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Наибольшую известность из воинов дивизии получили 28 человек («герои- панфиловцы» или «28 героев-панфиловцев») из личного состава 4-й роты 2-го батальона 1075-го стрелкового полка. 16 ноября, когда началось новое наступление противника на Москву, бойцы 4-й роты во главе с политруком В. Г. Клочковым, осуществляя оборонив районе разъезда Дубосеково в 7 километрах к юго-востоку от Волоколамска, совершили подвиг, в ходе 4-часового боя уничтожив 18 вражеских танков. Все 28 героев погибли. Фраза «Велика Россия, а отступать некуда - позади Москва!», которую перед смертью произнес политрук Клочков, вошла в историю.</a:t>
            </a: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EA1EA526-A139-463E-8886-62126CB33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34" y="3718079"/>
            <a:ext cx="5309551" cy="29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7E6A51-7814-437B-9711-AE6E3D1F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2" y="3485524"/>
            <a:ext cx="5759776" cy="30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1940BC-F583-414D-B189-804BE2E7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Блокада Ленинграда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1941-1944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58C9D-6C96-426B-9699-A4F71BBB8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6896"/>
            <a:ext cx="8946541" cy="19878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900" dirty="0">
                <a:latin typeface="Bahnschrift SemiBold Condensed" panose="020B0502040204020203" pitchFamily="34" charset="0"/>
              </a:rPr>
              <a:t>Предпосылки блокады:</a:t>
            </a:r>
            <a:br>
              <a:rPr lang="ru-RU" sz="1900" dirty="0">
                <a:latin typeface="Bahnschrift SemiBold Condensed" panose="020B0502040204020203" pitchFamily="34" charset="0"/>
              </a:rPr>
            </a:br>
            <a:r>
              <a:rPr lang="ru-RU" sz="1900" dirty="0">
                <a:latin typeface="Bahnschrift SemiBold Condensed" panose="020B0502040204020203" pitchFamily="34" charset="0"/>
              </a:rPr>
              <a:t>- Оборона Ленинграда началась в результате операции "Барбаросса", когда 22 июня 1941 года Германия напала на Советский Союз. Ленинград (ныне Санкт-Петербург) был стратегически важным городом, и его захват был частью немецкого плана по окружению и уничтожению советских сил.</a:t>
            </a:r>
            <a:br>
              <a:rPr lang="ru-RU" sz="1900" dirty="0">
                <a:latin typeface="Bahnschrift SemiBold Condensed" panose="020B0502040204020203" pitchFamily="34" charset="0"/>
              </a:rPr>
            </a:br>
            <a:r>
              <a:rPr lang="ru-RU" sz="1900" dirty="0">
                <a:latin typeface="Bahnschrift SemiBold Condensed" panose="020B0502040204020203" pitchFamily="34" charset="0"/>
              </a:rPr>
              <a:t>- В сентябре 1941 года немецкие войска подошли к Ленинграду и начали его блокаду, которая продлится почти 900 дней.</a:t>
            </a:r>
            <a:br>
              <a:rPr lang="ru-RU" dirty="0"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2AB01B29-8A24-4684-9B9D-6CDBAE49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56" y="66428"/>
            <a:ext cx="3259661" cy="279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icture background">
            <a:extLst>
              <a:ext uri="{FF2B5EF4-FFF2-40B4-BE49-F238E27FC236}">
                <a16:creationId xmlns:a16="http://schemas.microsoft.com/office/drawing/2014/main" id="{339DBC47-C263-446C-8A38-ACF839AD3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54" y="3204756"/>
            <a:ext cx="5493463" cy="325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D9444-E55A-49B4-9CBA-E909FA0FD26D}"/>
              </a:ext>
            </a:extLst>
          </p:cNvPr>
          <p:cNvSpPr txBox="1"/>
          <p:nvPr/>
        </p:nvSpPr>
        <p:spPr>
          <a:xfrm>
            <a:off x="11075" y="3332778"/>
            <a:ext cx="66509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Блокада:</a:t>
            </a:r>
            <a:br>
              <a:rPr lang="ru-RU" sz="2000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r>
              <a:rPr lang="ru-RU" sz="2000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- Блокада Ленинграда началась 8 сентября 1941 года, когда все транспортные пути, ведущие в город, были перерезаны. Город оказался в окружении, и его жители столкнулись с ужасными условиями.</a:t>
            </a:r>
            <a:br>
              <a:rPr lang="ru-RU" sz="2000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r>
              <a:rPr lang="ru-RU" sz="2000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- В условиях нехватки продовольствия, воды и медикаментов, население города начало страдать от голода и болезней. Продовольственные запасы быстро истощались, и пайки становились все меньше — в самые трудные дни пайки составляли менее 125 граммов хлеба на человека.</a:t>
            </a:r>
          </a:p>
        </p:txBody>
      </p:sp>
    </p:spTree>
    <p:extLst>
      <p:ext uri="{BB962C8B-B14F-4D97-AF65-F5344CB8AC3E}">
        <p14:creationId xmlns:p14="http://schemas.microsoft.com/office/powerpoint/2010/main" val="32789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5EAED-7E6A-42CD-9CEA-AB475333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679396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Жизнь в блокадном Ленинграде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090C9D-5C9C-41E7-B8DB-E1805B877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62" y="679396"/>
            <a:ext cx="7988436" cy="59652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Условия жизни: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Блокада Ленинграда привела к катастрофическим условиям для его жителей. Город оказался изолированным, и все транспортные пути были перерезаны. Продовольственные запасы быстро истощались, и население начало страдать от голода.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В условиях сильных морозов и отсутствия отопления, многие квартиры были промерзшими, что усугубляло страдания людей. Лишь небольшое количество населения имело доступ к электричеству и воде.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Несмотря на тяжелые условия, жители города продолжали работать. Фабрики и заводы, такие как "Кировский завод", трудились на полную мощность, производя необходимые для фронта вооружения и технику.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Женщины, дети и пожилые люди также включились в трудовой процесс, выполняя различные задачи, такие как сборка изделий и работа на полях. Это стало символом единства и мужества ленинградцев.</a:t>
            </a:r>
            <a:br>
              <a:rPr lang="ru-RU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Система распределения и помощь: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В условиях блокады была организована система распределения продовольствия. Центры раздачи хлеба, пищи и других товаров работали в условиях строгой экономии.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Городские власти старались организовать помощь для наиболее нуждающихся, в том числе для детей и пожилых людей. Были созданы специальные учреждения для ухода за больными и раненными.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Культурная жизнь и моральный дух: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Несмотря на ужасы блокады, культурная жизнь в Ленинграде продолжалась. Музыканты, художники и литераторы организовывали концерты и выставки, чтобы поддержать моральный дух населения.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Ленинградский государственный симфонический оркестр проводил выступления, которые вдохновляли людей и давали им надежду. Культурные мероприятия помогали отвлечься от суровой реальности и приносили радость в тяжелые времена.</a:t>
            </a:r>
            <a:br>
              <a:rPr lang="ru-RU" dirty="0"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FD21E86E-BDBE-4EB2-9BBC-4DA1C8F2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760" y="816428"/>
            <a:ext cx="3876834" cy="219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icture background">
            <a:extLst>
              <a:ext uri="{FF2B5EF4-FFF2-40B4-BE49-F238E27FC236}">
                <a16:creationId xmlns:a16="http://schemas.microsoft.com/office/drawing/2014/main" id="{96FA2DD2-584A-4FB8-B5F1-3518DC396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098" y="3500847"/>
            <a:ext cx="3876834" cy="27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64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122E0-91DC-4292-8AF0-48C7D74F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51"/>
            <a:ext cx="3897212" cy="874435"/>
          </a:xfrm>
        </p:spPr>
        <p:txBody>
          <a:bodyPr/>
          <a:lstStyle/>
          <a:p>
            <a:r>
              <a:rPr lang="ru-RU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Введение</a:t>
            </a:r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BF674B-AF54-4E8D-9DB6-36854396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35" y="1068849"/>
            <a:ext cx="7605259" cy="5628042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Великая Отечественная война — это важнейшее событие в истории России и всего мира, оказавшее значительное влияние на дальнейшее развитие как Советского Союза, так и европейских стран в целом. Она началась 22 июня 1941 года с нападения нацистской Германии на СССР и продолжалась до 9 мая 1945 года, когда была окончательно одержана победа над фашистскими войсками</a:t>
            </a: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Война затронула каждую семью, каждый уголок страны, и её последствия ощущаются до сих пор. В ходе конфликта было потеряно множество человеческих жизней, разрушены города и села, и изменена судьба миллионов людей. Великое мужество и героизм советских солдат и гражданского населения стали символом стойкости и патриотизма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Цель данной презентации — рассмотреть основные этапы и ключевые сражения Великой Отечественной войны, а также проанализировать их значение для истории страны и мира</a:t>
            </a:r>
          </a:p>
        </p:txBody>
      </p:sp>
    </p:spTree>
    <p:extLst>
      <p:ext uri="{BB962C8B-B14F-4D97-AF65-F5344CB8AC3E}">
        <p14:creationId xmlns:p14="http://schemas.microsoft.com/office/powerpoint/2010/main" val="1551752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6D78E-C7B5-476D-8C73-905CBF4F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757773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Оборонительные действия: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4EA50D-37F4-474E-9FD5-AA60BFDA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30" y="757773"/>
            <a:ext cx="7187248" cy="60349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Советское командование организовало оборону города. Ленинградский фронт, под командованием маршала Л. А. Говорова, провел ряд успешных контратак против немецких войск.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Несмотря на тяжелые условия, советские войска смогли остановить немецкое наступление и удержать город. Оборона Ленинграда стала символом сопротивления и героизма.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Прорыв блокады: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Ситуация начала меняться в 1943 году, когда советские войска начали проводить наступательные операции на разных фронтах. В январе 1943 года была проведена операция "Искра", которая позволила прервать блокаду и восстановить сухопутное сообщение с Ленинградом.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Полное снятие блокады произошло 27 января 1944 года, когда советские войска освободили Ленинград от немецких захватчиков. Этот день стал символом победы и мужества ленинградцев.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Потери и последствия</a:t>
            </a:r>
            <a:r>
              <a:rPr lang="en-US" dirty="0">
                <a:latin typeface="Bahnschrift SemiBold Condensed" panose="020B0502040204020203" pitchFamily="34" charset="0"/>
              </a:rPr>
              <a:t>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Блокада Ленинграда привела к колоссальным потерям: по разным оценкам, от голода, болезней и бомбардировок погибло от 1,5 до 3 миллионов человек.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Город был сильно разрушен, и восстановление заняло много лет. Однако стойкость и мужество жителей Ленинграда стали символом борьбы против фашизма и вдохновили людей на защиту своей родины.</a:t>
            </a:r>
            <a:br>
              <a:rPr lang="ru-RU" dirty="0"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B074753-813E-4E24-97EB-FDD71303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402" y="162072"/>
            <a:ext cx="1718268" cy="223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00A02-8F46-403F-BFD3-0B687BB0FC37}"/>
              </a:ext>
            </a:extLst>
          </p:cNvPr>
          <p:cNvSpPr txBox="1"/>
          <p:nvPr/>
        </p:nvSpPr>
        <p:spPr>
          <a:xfrm>
            <a:off x="10613457" y="-27593"/>
            <a:ext cx="137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 Condensed" panose="020B0502040204020203" pitchFamily="34" charset="0"/>
              </a:rPr>
              <a:t>Л. А. Говоров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735A46-860A-4995-B9EC-C1D3DD6E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34" y="858049"/>
            <a:ext cx="2938407" cy="2917180"/>
          </a:xfrm>
          <a:prstGeom prst="rect">
            <a:avLst/>
          </a:prstGeom>
        </p:spPr>
      </p:pic>
      <p:pic>
        <p:nvPicPr>
          <p:cNvPr id="11268" name="Picture 4" descr="Picture background">
            <a:extLst>
              <a:ext uri="{FF2B5EF4-FFF2-40B4-BE49-F238E27FC236}">
                <a16:creationId xmlns:a16="http://schemas.microsoft.com/office/drawing/2014/main" id="{AC7A5BDC-22BE-40DC-B1E8-144D2101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78" y="4167083"/>
            <a:ext cx="4310491" cy="223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7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5ECEE-1EDA-48F8-85CF-E1B0DB3C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" y="-60960"/>
            <a:ext cx="9499374" cy="2194688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Коренной перелом в ходе Великой Отечественной войны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19 ноября 1942 г. – декабрь 1943г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5E87-35C0-46BF-943E-E9135CF3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1841735"/>
            <a:ext cx="8946541" cy="4889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17 июля 1942 – 2 февраля 1943 – Сталинградская битва ( Разгром Армии Паулюса)</a:t>
            </a:r>
          </a:p>
          <a:p>
            <a:pPr marL="0" indent="0">
              <a:buNone/>
            </a:pPr>
            <a:endParaRPr lang="ru-RU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Операция "Эдельвейс"</a:t>
            </a:r>
          </a:p>
          <a:p>
            <a:pPr marL="0" indent="0">
              <a:buNone/>
            </a:pPr>
            <a:endParaRPr lang="ru-RU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В январе 1943 г. Была прорвана блокада Ленинграда </a:t>
            </a:r>
          </a:p>
          <a:p>
            <a:pPr marL="0" indent="0">
              <a:buNone/>
            </a:pPr>
            <a:endParaRPr lang="ru-RU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5 июля – 23 августа 1943 г. – Курская битва (Переход инициативы к СССР)</a:t>
            </a:r>
          </a:p>
          <a:p>
            <a:pPr marL="0" indent="0">
              <a:buNone/>
            </a:pPr>
            <a:endParaRPr lang="ru-RU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Сражение за Днепр (Сентябрь 1943 г.)</a:t>
            </a:r>
            <a:br>
              <a:rPr lang="ru-RU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Роль партизанского движения</a:t>
            </a:r>
          </a:p>
        </p:txBody>
      </p:sp>
    </p:spTree>
    <p:extLst>
      <p:ext uri="{BB962C8B-B14F-4D97-AF65-F5344CB8AC3E}">
        <p14:creationId xmlns:p14="http://schemas.microsoft.com/office/powerpoint/2010/main" val="67768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4FF9A-A125-4D94-80EA-D503B42C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0664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Сталинградская битва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17 июля 1942 – 2 февраля 1943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373DB-6BCB-4592-8517-68194F69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12" y="952814"/>
            <a:ext cx="8490858" cy="58050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1.Предпосылки к сражению: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Сталинградская битва началась в контексте операции "Блау", когда немецкое командование решило захватить южные территории СССР, включая Сталинград, важный промышленный и транспортный узел на Волге.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Гитлер считал, что захват Сталинграда не только обеспечит контроль над Волгой, но и откроет путь к нефтяным полям Кавказа, что было критически важно для Германии</a:t>
            </a: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2. Ход битвы: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Битва началась 23 августа 1942 года с мощной бомбардировки города. Немецкие войска, используя тактику "блицкрига", быстро продвигались к Сталинграду, захватывая его предместья.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Советское командование, под руководством генералов Василевского и Чуйкова, подготовило оборону города. Сталинград стал ареной жестоких уличных боев, где каждая улица, дом и даже этаж здания стали объектами борьбы.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3. Оборона города: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Советские войска проявили выдающееся мужество и стойкость, сражаясь за каждую позицию. Уличные бои стали символом не только тактического, но и морального сопротивления.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Важным моментом стали контратаки советских войск, которые позволили остановить немецкое наступление и подготовить свои силы к контрнаступлению.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4. Контрнаступление и окружение: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В ноябре 1942 года советские войска начали операцию " Уран ", целью которой было окружение немецких сил в Сталинграде. Это стало возможным благодаря сосредоточению резервов и тщательной подготовке.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- 19 ноября началось контрнаступление, и к концу месяца немецкие войска были окружены. Это стало одним из самых значительных поражений для немецкой армии в ходе войны.</a:t>
            </a:r>
          </a:p>
          <a:p>
            <a:pPr marL="0" indent="0">
              <a:buNone/>
            </a:pPr>
            <a:endParaRPr lang="ru-RU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78F45D-2046-4AFE-A9CA-A77A132C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190" y="381249"/>
            <a:ext cx="3275810" cy="3255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C8B05A-976C-4735-8BAA-EE845D26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469" y="3855332"/>
            <a:ext cx="3589319" cy="27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8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C8D78-C99F-4E3D-A4A1-A88883BF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Итоги битвы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58F201-A38B-486E-AD35-53E1D2BE1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1" y="833718"/>
            <a:ext cx="6019310" cy="5697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- Сталинградская битва завершилась 2 февраля 1943 года капитуляцией немецкой 6-й армии. Это поражение стало поворотным моментом в Великой Отечественной войне.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Потери были колоссальными: советские войска потеряли около 1,1 миллиона человек, в то время как немецкие потери составили около 800,000, включая убитых, раненых и попавших в плен.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Значение для хода войны: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Победа в Сталинграде стала символом мужества и стойкости советского народа и оказала огромное влияние на ход войны. Она сломала миф о непобедимости немецкой армии и вдохновила другие страны на борьбу против фашизма.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Сталинградская битва стала началом крупных советских наступательных операций, которые продолжались до конца войны.</a:t>
            </a:r>
          </a:p>
        </p:txBody>
      </p:sp>
      <p:sp>
        <p:nvSpPr>
          <p:cNvPr id="4" name="AutoShape 2" descr="Picture background">
            <a:extLst>
              <a:ext uri="{FF2B5EF4-FFF2-40B4-BE49-F238E27FC236}">
                <a16:creationId xmlns:a16="http://schemas.microsoft.com/office/drawing/2014/main" id="{A1A420E1-1D62-4DEF-BF29-C9CB7E45FE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7057E4-1B63-49E7-A261-78D8EF3C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97032"/>
            <a:ext cx="5745102" cy="39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5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40EDF4-CC5C-4025-862E-2701D5B8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4" y="109006"/>
            <a:ext cx="9404723" cy="1400530"/>
          </a:xfrm>
        </p:spPr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Операция "Эдельвейс"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AD23A4-1B68-4FFE-BAFE-F790A6FE7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65" y="1152983"/>
            <a:ext cx="7108870" cy="55264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Операция "Эдельвейс" была немецкой военной операцией, проведенной в 1942 году с целью захвата Кавказа и контроль над его нефтяными ресурсами</a:t>
            </a:r>
            <a:endParaRPr lang="en-US" dirty="0">
              <a:latin typeface="Bahnschrift SemiBold Condensed" panose="020B0502040204020203" pitchFamily="34" charset="0"/>
              <a:ea typeface="Segoe UI Black" panose="020B0A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 Период проведения: Операция началась в конце августа 1942 года и продолжалась до ноября того же года.</a:t>
            </a:r>
            <a:b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Цели: Основной целью операции было захватить ключевые города Кавказа, такие как Нальчик и Майкоп, а также обеспечить доступ к нефтяным месторождениям в Баку и других районах.</a:t>
            </a:r>
            <a:b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Силами сторон:</a:t>
            </a:r>
            <a:r>
              <a:rPr lang="en-US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Немецкие войска, состоящие из частей 1-й танковой армии, столкнулись с Советскими войсками, которые пытались защитить свои позиции и предотвратить дальнейшее продвижение противника.</a:t>
            </a:r>
            <a:b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Ход операций: Немецкие войска первоначально добились успехов, захватив ряд населенных пунктов и продвигаясь вглубь Кавказа. Однако сопротивление советских войск и сложные горные условия замедлили их продвижение.</a:t>
            </a:r>
            <a:b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Итоги:</a:t>
            </a:r>
            <a:r>
              <a:rPr lang="en-US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ru-RU" dirty="0">
                <a:latin typeface="Bahnschrift SemiBold Condensed" panose="020B0502040204020203" pitchFamily="34" charset="0"/>
                <a:ea typeface="Segoe UI Black" panose="020B0A02040204020203" pitchFamily="34" charset="0"/>
              </a:rPr>
              <a:t>Операция "Эдельвейс" не достигла своих окончательных целей. В результате контрнаступления советских войск, начавшегося в начале 1943 года, немецкие силы были вынуждены отступить с Кавказа, что стало частью общего изменения хода войны в пользу СССР.</a:t>
            </a:r>
          </a:p>
        </p:txBody>
      </p:sp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5ED64BD0-71F3-48AD-831E-DC7BC976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93" y="178526"/>
            <a:ext cx="4763589" cy="357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556272C-8E3D-4717-9581-2FE48CCA8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59" y="3963693"/>
            <a:ext cx="3627980" cy="250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956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D4C43-EB05-403A-84EE-C6DEC77B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Курская битва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5 июля – 23 августа 1943 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4D1C84-D4EC-4DFA-A006-380A90DA0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4644"/>
            <a:ext cx="7437120" cy="58326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Подготовка: Советское командование заранее узнало о планах немцев и подготовило оборонительные линии, создав мощные укрепления и накопив резервы.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Начало сражения: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ru-RU" dirty="0">
                <a:latin typeface="Bahnschrift SemiBold Condensed" panose="020B0502040204020203" pitchFamily="34" charset="0"/>
              </a:rPr>
              <a:t>5 июля 1943 года немецкие войска начали наступление. Они столкнулись с хорошо организованной обороной советских войск, что значительно замедлило их продвижение.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Танковое сражение: Одним из самых известных эпизодов Курской битвы стало крупнейшее в истории танковое сражение под Прохоровкой, состоявшееся 12 июля.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Советская сторона</a:t>
            </a:r>
            <a:r>
              <a:rPr lang="en-US" dirty="0">
                <a:latin typeface="Bahnschrift SemiBold Condensed" panose="020B0502040204020203" pitchFamily="34" charset="0"/>
              </a:rPr>
              <a:t>:</a:t>
            </a:r>
            <a:r>
              <a:rPr lang="ru-RU" dirty="0">
                <a:latin typeface="Bahnschrift SemiBold Condensed" panose="020B0502040204020203" pitchFamily="34" charset="0"/>
              </a:rPr>
              <a:t> Генерал-лейтенант Василий Чуйков командовал 1-й гвардейской танковой армией, которая принимала участие в сражении.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Немецкая сторона: Генерал-фельдмаршал Эрнст Манштейн возглавлял группу армий "Юг", в которую входили немецкие танковые дивизии, участвовавшие в наступлении.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Обе стороны использовали огромное количество танков, и хотя немецкие войска смогли достичь некоторых успехов, они не смогли сломить советскую оборону.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Контрнаступление: В конце июля 1943 года советские войска начали контрнаступление, которое привело к освобождению оккупированных территорий и значительным потерям для немецкой армии.</a:t>
            </a:r>
          </a:p>
        </p:txBody>
      </p:sp>
      <p:pic>
        <p:nvPicPr>
          <p:cNvPr id="15362" name="Picture 2" descr="Picture background">
            <a:extLst>
              <a:ext uri="{FF2B5EF4-FFF2-40B4-BE49-F238E27FC236}">
                <a16:creationId xmlns:a16="http://schemas.microsoft.com/office/drawing/2014/main" id="{514B500C-9433-4460-A121-EAD1130AF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63" y="270012"/>
            <a:ext cx="4132625" cy="30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icture background">
            <a:extLst>
              <a:ext uri="{FF2B5EF4-FFF2-40B4-BE49-F238E27FC236}">
                <a16:creationId xmlns:a16="http://schemas.microsoft.com/office/drawing/2014/main" id="{09CA650B-4F98-42EE-9127-D0F648AA7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20" y="3650553"/>
            <a:ext cx="4754880" cy="241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48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BF492-3E1D-47AC-9DB8-7177AD5F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97531" cy="661979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Итоги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битвы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970CCA-0C0C-4B8B-A870-1CD5BB962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03" y="790175"/>
            <a:ext cx="6986951" cy="5915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Bahnschrift SemiBold Condensed" panose="020B0502040204020203" pitchFamily="34" charset="0"/>
              </a:rPr>
              <a:t>Потери: Курская битва обернулась тяжелыми потерями для обеих сторон. Советские войска потеряли около 250,000 человек, в то время как немецкие потери составили около 300,000 человек.</a:t>
            </a:r>
            <a:br>
              <a:rPr lang="ru-RU" sz="2400" dirty="0">
                <a:latin typeface="Bahnschrift SemiBold Condensed" panose="020B0502040204020203" pitchFamily="34" charset="0"/>
              </a:rPr>
            </a:br>
            <a:br>
              <a:rPr lang="ru-RU" sz="2400" dirty="0">
                <a:latin typeface="Bahnschrift SemiBold Condensed" panose="020B0502040204020203" pitchFamily="34" charset="0"/>
              </a:rPr>
            </a:br>
            <a:r>
              <a:rPr lang="ru-RU" sz="2400" dirty="0">
                <a:latin typeface="Bahnschrift SemiBold Condensed" panose="020B0502040204020203" pitchFamily="34" charset="0"/>
              </a:rPr>
              <a:t>Значение: Курская битва стала поворотным моментом в Великой Отечественной войне. Она продемонстрировала, что немецкая армия больше не может вести успешные наступления, и ознаменовала начало стратегической инициативы Советского Союза.</a:t>
            </a:r>
            <a:br>
              <a:rPr lang="ru-RU" sz="2400" dirty="0">
                <a:latin typeface="Bahnschrift SemiBold Condensed" panose="020B0502040204020203" pitchFamily="34" charset="0"/>
              </a:rPr>
            </a:br>
            <a:br>
              <a:rPr lang="ru-RU" sz="2400" dirty="0">
                <a:latin typeface="Bahnschrift SemiBold Condensed" panose="020B0502040204020203" pitchFamily="34" charset="0"/>
              </a:rPr>
            </a:br>
            <a:r>
              <a:rPr lang="ru-RU" sz="2400" dirty="0">
                <a:latin typeface="Bahnschrift SemiBold Condensed" panose="020B0502040204020203" pitchFamily="34" charset="0"/>
              </a:rPr>
              <a:t>После битвы: После Курской битвы советские войска перешли в наступление, что в конечном итоге привело к освобождению восточноевропейских стран и победе над фашистской Германией.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1BABEF-8217-4D6C-B182-5A3BA048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154" y="1840058"/>
            <a:ext cx="4608834" cy="277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424FB-DA41-4EF3-ABAF-B87CA845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Битва за Днепр</a:t>
            </a:r>
            <a:r>
              <a:rPr lang="en-US" dirty="0">
                <a:latin typeface="Bahnschrift SemiBold Condensed" panose="020B0502040204020203" pitchFamily="34" charset="0"/>
              </a:rPr>
              <a:t>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sz="2000" dirty="0">
                <a:latin typeface="Bahnschrift SemiBold Condensed" panose="020B0502040204020203" pitchFamily="34" charset="0"/>
              </a:rPr>
              <a:t>26 августа – 23 декабря 1943</a:t>
            </a: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3FD346-1311-46D2-94D2-1F0815DC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0141"/>
            <a:ext cx="7550331" cy="5797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Подготовка: Советские войска начали подготовку к наступлению в августе 1943 года, сосредоточив значительные силы и ресурсы для операции.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Наступление: Наступление началось в начале сентября, и советские войска быстро продвигались к Днепру, захватывая ключевые города, такие как Чернигов и Гомель.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Переправа через реку: Одним из самых трудных этапов было осуществление переправы через Днепр. В условиях сильного сопротивления немецких войск и сложных природных условий, советские солдаты проявили мужество и стойкость, успешно осуществив переправу в нескольких местах.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Бои за Киев: Освобождение Киева стало кульминацией битвы. 6 ноября 1943 года советские войска вошли в город, что стало важной победой для СССР и символом возрождения украинской столицы.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F4D7C0-4431-46E4-B29F-A27D4672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216" y="150477"/>
            <a:ext cx="3640183" cy="3278523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0FF29D7-221D-4D5B-ADFF-A236C450B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09" y="3959070"/>
            <a:ext cx="4634870" cy="22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970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2EF09-B320-4391-980C-A0EB49AB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7143" cy="836023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Итоги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A22336-B864-4574-9EFE-93FD649F9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35" y="836023"/>
            <a:ext cx="6194471" cy="583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Потери: Битва за Днепр обернулась огромными потерями для обеих сторон. Советские войска потеряли около 1,5 миллиона человек, среди которых были убитые, раненые и пропавшие без вести. Немецкие потери также были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ru-RU" dirty="0">
                <a:latin typeface="Bahnschrift SemiBold Condensed" panose="020B0502040204020203" pitchFamily="34" charset="0"/>
              </a:rPr>
              <a:t>тоже около 1 миллиона человек.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Значение: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ru-RU" dirty="0">
                <a:latin typeface="Bahnschrift SemiBold Condensed" panose="020B0502040204020203" pitchFamily="34" charset="0"/>
              </a:rPr>
              <a:t>Битва за Днепр стала поворотным моментом в войне, так как она открыла путь для дальнейшего наступления советских войск на Запад и освободила большую часть Украины от немецкой оккупации.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Стратегические последствия: Освобождение Киева и успешное продвижение советских войск к западным границам Украины создало предпосылки для дальнейших операций, в том числе для освобождения Белоруссии и Польши.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2E559D9A-98D5-4E39-979C-A57134A8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6" y="1740082"/>
            <a:ext cx="5542578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02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CBB3F-745A-45C0-9E09-65148C19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Завершающий этап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1944 – 9 мая 1945 г.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D3BDE-E33C-484B-88A8-27F2D25A6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5604"/>
            <a:ext cx="8946541" cy="5632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27 </a:t>
            </a:r>
            <a:r>
              <a:rPr lang="ru-RU" dirty="0"/>
              <a:t>января 1944 г – Снятие блокады Ленинграда 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Январь – Сентябрь 1944 г. – полное освобождение советской территории.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1944  - май 1945 г.  - освобождение стран Центральной и Юго-Восточной Европы.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16 апреля – 2 мая 1945 г. – битва за Берлин.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9 мая советские войска завершили последнюю операцию в Европе – победа советских войск в ВОВ.</a:t>
            </a:r>
          </a:p>
        </p:txBody>
      </p:sp>
    </p:spTree>
    <p:extLst>
      <p:ext uri="{BB962C8B-B14F-4D97-AF65-F5344CB8AC3E}">
        <p14:creationId xmlns:p14="http://schemas.microsoft.com/office/powerpoint/2010/main" val="217924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1CEF98-EE68-4C70-A557-BD80526A60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09713"/>
            <a:ext cx="6338888" cy="636588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Предпосылки войны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57A3BC-582C-431F-B7C8-82C109420A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94" y="526875"/>
            <a:ext cx="12038012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Bahnschrift SemiBold Condensed" panose="020B0502040204020203" pitchFamily="34" charset="0"/>
              </a:rPr>
              <a:t>1.</a:t>
            </a:r>
            <a:r>
              <a:rPr lang="ru-RU" sz="1800" dirty="0">
                <a:latin typeface="Bahnschrift SemiBold Condensed" panose="020B0502040204020203" pitchFamily="34" charset="0"/>
              </a:rPr>
              <a:t>Политическая ситуация в Европе в 1930-е годы:</a:t>
            </a:r>
            <a:br>
              <a:rPr lang="ru-RU" sz="1800" dirty="0">
                <a:latin typeface="Bahnschrift SemiBold Condensed" panose="020B0502040204020203" pitchFamily="34" charset="0"/>
              </a:rPr>
            </a:br>
            <a:r>
              <a:rPr lang="ru-RU" sz="1800" dirty="0">
                <a:latin typeface="Bahnschrift SemiBold Condensed" panose="020B0502040204020203" pitchFamily="34" charset="0"/>
              </a:rPr>
              <a:t>- В 1930-х годах Европа переживала период значительной политической и экономической нестабильности. После Первой мировой войны многие страны столкнулись с экономическими трудностями, что способствовало росту радикальных политических движений, включая фашизм в Италии и нацизм в Германии.</a:t>
            </a:r>
            <a:br>
              <a:rPr lang="ru-RU" sz="1800" dirty="0">
                <a:latin typeface="Bahnschrift SemiBold Condensed" panose="020B0502040204020203" pitchFamily="34" charset="0"/>
              </a:rPr>
            </a:br>
            <a:r>
              <a:rPr lang="ru-RU" sz="1800" dirty="0">
                <a:latin typeface="Bahnschrift SemiBold Condensed" panose="020B0502040204020203" pitchFamily="34" charset="0"/>
              </a:rPr>
              <a:t>- В Германии, под руководством Адольфа Гитлера, нацистская партия пришла к власти в 1933 году, провозгласив идеи расового превосходства и агрессивной экспансии. Германия начала пересматривать условия Версальского договора, что вызвало международное напряжение.</a:t>
            </a:r>
            <a:endParaRPr lang="en-US" sz="18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en-US" sz="18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sz="1800" dirty="0">
                <a:latin typeface="Bahnschrift SemiBold Condensed" panose="020B0502040204020203" pitchFamily="34" charset="0"/>
              </a:rPr>
              <a:t>2. Агрессивная внешняя политика нацистской Германии:</a:t>
            </a:r>
            <a:br>
              <a:rPr lang="ru-RU" sz="1800" dirty="0">
                <a:latin typeface="Bahnschrift SemiBold Condensed" panose="020B0502040204020203" pitchFamily="34" charset="0"/>
              </a:rPr>
            </a:br>
            <a:r>
              <a:rPr lang="ru-RU" sz="1800" dirty="0">
                <a:latin typeface="Bahnschrift SemiBold Condensed" panose="020B0502040204020203" pitchFamily="34" charset="0"/>
              </a:rPr>
              <a:t>- Германия начала активно расширять свою территорию, аннексировав (Аншлюс) Австрию в 1938 году и захватив Судеты в Чехословакии. Эти действия не встретили должного сопротивления со стороны западных держав, что еще больше подстегнуло агрессивные амбиции Гитлера.</a:t>
            </a:r>
            <a:br>
              <a:rPr lang="ru-RU" sz="1800" dirty="0">
                <a:latin typeface="Bahnschrift SemiBold Condensed" panose="020B0502040204020203" pitchFamily="34" charset="0"/>
              </a:rPr>
            </a:br>
            <a:r>
              <a:rPr lang="ru-RU" sz="1800" dirty="0">
                <a:latin typeface="Bahnschrift SemiBold Condensed" panose="020B0502040204020203" pitchFamily="34" charset="0"/>
              </a:rPr>
              <a:t>- Подписание Мюнхенского соглашения в 1938 году, позволившего Гитлеру захватить Судеты, стало примером политики умиротворения, которая не смогла предотвратить дальнейшую агрессию.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F285E17-6CDD-4DBF-99C4-2616D8B7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97" y="4398636"/>
            <a:ext cx="6021457" cy="21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317DCF95-1DEC-4035-85B8-281D765F4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4398636"/>
            <a:ext cx="3718072" cy="21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617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41033-5E6F-4A6C-BC9A-7B734ED2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28914" cy="1679077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Освобождение Западной Украины и Белоруссии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3BFC34-82BF-4678-9A36-6DC92B0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" y="1331259"/>
            <a:ext cx="6934699" cy="5618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Западная Украина была оккупирована немецкими войсками в 1941 году. В 1944 году, после успешных операций советских войск на Восточном фронте, началась подготовка к освобождению этих территорий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Наступление: В июле 1944 года советские войска начали операция "Львовско-Сандомирская", которая имела целью освобождение Львова и других городов Западной Украины. В результате успешного наступления советские войска быстро продвигались, освобождая населенные пункты.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Ключевые события: Основные сражения проходили в районе Львова, Тернополя и других городов. 27 июля 1944 года Львов был освобожден, что стало значительным достижением для советского командования.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Итоги: Освобождение Западной Украины продолжалось до осени 1944 года и завершилось к концу 1944 года. Это дало возможность восстановить советскую власть и обеспечить безопасность на западе страны..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443E6C34-DF74-4FAE-A563-E72C2B53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16" y="926623"/>
            <a:ext cx="4944699" cy="513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19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16C12D-DA22-45DA-85D1-210847846108}"/>
              </a:ext>
            </a:extLst>
          </p:cNvPr>
          <p:cNvSpPr txBox="1"/>
          <p:nvPr/>
        </p:nvSpPr>
        <p:spPr>
          <a:xfrm>
            <a:off x="261257" y="612844"/>
            <a:ext cx="583474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Bahnschrift SemiBold Condensed" panose="020B0502040204020203" pitchFamily="34" charset="0"/>
              </a:rPr>
              <a:t>Белоруссия была оккупирована немецкими войсками с июня 1941 года. В 1944 году советские войска начали подготовку к освобождению этой территории.</a:t>
            </a:r>
            <a:br>
              <a:rPr lang="ru-RU" sz="2000" dirty="0">
                <a:latin typeface="Bahnschrift SemiBold Condensed" panose="020B0502040204020203" pitchFamily="34" charset="0"/>
              </a:rPr>
            </a:br>
            <a:br>
              <a:rPr lang="ru-RU" sz="2000" dirty="0">
                <a:latin typeface="Bahnschrift SemiBold Condensed" panose="020B0502040204020203" pitchFamily="34" charset="0"/>
              </a:rPr>
            </a:br>
            <a:r>
              <a:rPr lang="ru-RU" sz="2000" dirty="0">
                <a:latin typeface="Bahnschrift SemiBold Condensed" panose="020B0502040204020203" pitchFamily="34" charset="0"/>
              </a:rPr>
              <a:t>Наступление: В июне 1944 года началась операция "Багратион", целью которой было освобождение Белоруссии. Эта операция стала одной из крупнейших и наиболее успешных наступательных операций советских войск.</a:t>
            </a:r>
            <a:br>
              <a:rPr lang="ru-RU" sz="2000" dirty="0">
                <a:latin typeface="Bahnschrift SemiBold Condensed" panose="020B0502040204020203" pitchFamily="34" charset="0"/>
              </a:rPr>
            </a:br>
            <a:br>
              <a:rPr lang="ru-RU" sz="2000" dirty="0">
                <a:latin typeface="Bahnschrift SemiBold Condensed" panose="020B0502040204020203" pitchFamily="34" charset="0"/>
              </a:rPr>
            </a:br>
            <a:r>
              <a:rPr lang="ru-RU" sz="2000" dirty="0">
                <a:latin typeface="Bahnschrift SemiBold Condensed" panose="020B0502040204020203" pitchFamily="34" charset="0"/>
              </a:rPr>
              <a:t>Ключевые события: В ходе операции советские войска провели мощные контрудары и окружили немецкие группировки. В результате, к концу июля 1944 года большинство территории Белоруссии было освобождено.</a:t>
            </a:r>
            <a:br>
              <a:rPr lang="ru-RU" sz="2000" dirty="0">
                <a:latin typeface="Bahnschrift SemiBold Condensed" panose="020B0502040204020203" pitchFamily="34" charset="0"/>
              </a:rPr>
            </a:br>
            <a:br>
              <a:rPr lang="ru-RU" sz="2000" dirty="0">
                <a:latin typeface="Bahnschrift SemiBold Condensed" panose="020B0502040204020203" pitchFamily="34" charset="0"/>
              </a:rPr>
            </a:br>
            <a:r>
              <a:rPr lang="ru-RU" sz="2000" dirty="0">
                <a:latin typeface="Bahnschrift SemiBold Condensed" panose="020B0502040204020203" pitchFamily="34" charset="0"/>
              </a:rPr>
              <a:t>Итоги: Освобождение Белоруссии стало важным этапом на пути к Польше и дальнейшему наступлению на Берлин, а также символом восстановления советской власти в регионе.</a:t>
            </a:r>
            <a:br>
              <a:rPr lang="ru-RU" sz="2000" dirty="0">
                <a:latin typeface="Bahnschrift SemiBold Condensed" panose="020B0502040204020203" pitchFamily="34" charset="0"/>
              </a:rPr>
            </a:br>
            <a:endParaRPr lang="ru-RU" sz="2000" dirty="0">
              <a:latin typeface="Bahnschrift SemiBold Condensed" panose="020B0502040204020203" pitchFamily="34" charset="0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1C95FA13-214C-49B7-9411-490E37C8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62038"/>
            <a:ext cx="5834743" cy="453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873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94628-BFB0-4F48-A077-F9EE6D18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9" y="0"/>
            <a:ext cx="9404723" cy="1400530"/>
          </a:xfrm>
        </p:spPr>
        <p:txBody>
          <a:bodyPr/>
          <a:lstStyle/>
          <a:p>
            <a:r>
              <a:rPr lang="ru-RU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Освобождение стран Центральной и Юго-Восточной Европы.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B00BF33-8295-43B7-B15B-5DAD3D444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9" y="1121856"/>
            <a:ext cx="5044940" cy="24486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Польша</a:t>
            </a:r>
            <a:r>
              <a:rPr lang="en-US" dirty="0">
                <a:latin typeface="Bahnschrift SemiBold Condensed" panose="020B0502040204020203" pitchFamily="34" charset="0"/>
              </a:rPr>
              <a:t>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В январе 1945 года началась Висло-</a:t>
            </a:r>
            <a:r>
              <a:rPr lang="ru-RU" dirty="0" err="1">
                <a:latin typeface="Bahnschrift SemiBold Condensed" panose="020B0502040204020203" pitchFamily="34" charset="0"/>
              </a:rPr>
              <a:t>Одерская</a:t>
            </a:r>
            <a:r>
              <a:rPr lang="ru-RU" dirty="0">
                <a:latin typeface="Bahnschrift SemiBold Condensed" panose="020B0502040204020203" pitchFamily="34" charset="0"/>
              </a:rPr>
              <a:t> операция под командованием Генерала армии Георгием Жуковым — командующий 1-м Белорусским фронтом, который сыграл ключевую роль в Висло-</a:t>
            </a:r>
            <a:r>
              <a:rPr lang="ru-RU" dirty="0" err="1">
                <a:latin typeface="Bahnschrift SemiBold Condensed" panose="020B0502040204020203" pitchFamily="34" charset="0"/>
              </a:rPr>
              <a:t>Одерской</a:t>
            </a:r>
            <a:r>
              <a:rPr lang="ru-RU" dirty="0">
                <a:latin typeface="Bahnschrift SemiBold Condensed" panose="020B0502040204020203" pitchFamily="34" charset="0"/>
              </a:rPr>
              <a:t> операции и освобождении Варшавы, в результате которой советские войска освободили Варшаву и большую часть Польши. 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К концу января 1945 года советские войска достигли Одера и подготовились к наступлению на Берлин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3E600D66-FE93-4ABF-80E0-C84DACF9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0515"/>
            <a:ext cx="4880742" cy="31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19EA9-44C9-424D-A4E6-3034D821548E}"/>
              </a:ext>
            </a:extLst>
          </p:cNvPr>
          <p:cNvSpPr txBox="1"/>
          <p:nvPr/>
        </p:nvSpPr>
        <p:spPr>
          <a:xfrm>
            <a:off x="5053649" y="1121856"/>
            <a:ext cx="618308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 Condensed" panose="020B0502040204020203" pitchFamily="34" charset="0"/>
              </a:rPr>
              <a:t>Чехословакия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sz="1900" dirty="0">
                <a:latin typeface="Bahnschrift SemiBold Condensed" panose="020B0502040204020203" pitchFamily="34" charset="0"/>
              </a:rPr>
              <a:t>- В марте-апреле 1945 года начали освобождение Чехословакии (</a:t>
            </a:r>
            <a:r>
              <a:rPr lang="ru-RU" dirty="0">
                <a:latin typeface="Bahnschrift SemiBold Condensed" panose="020B0502040204020203" pitchFamily="34" charset="0"/>
              </a:rPr>
              <a:t>Пражская операция) </a:t>
            </a:r>
            <a:r>
              <a:rPr lang="ru-RU" sz="1900" dirty="0">
                <a:latin typeface="Bahnschrift SemiBold Condensed" panose="020B0502040204020203" pitchFamily="34" charset="0"/>
              </a:rPr>
              <a:t>советскими войсками под командованием Генерала армии Ивана Коневым— командующий 1-м Украинским фронтом, который освободил Прагу в мае 1945 года.</a:t>
            </a:r>
            <a:endParaRPr lang="ru-RU" dirty="0"/>
          </a:p>
        </p:txBody>
      </p:sp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FE837209-F9A4-4A80-B54D-C5FF2C526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8" y="2956834"/>
            <a:ext cx="6096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936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8A4121-DC85-433F-94BB-008465A47115}"/>
              </a:ext>
            </a:extLst>
          </p:cNvPr>
          <p:cNvSpPr txBox="1"/>
          <p:nvPr/>
        </p:nvSpPr>
        <p:spPr>
          <a:xfrm>
            <a:off x="383177" y="178347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Bahnschrift SemiBold Condensed" panose="020B0502040204020203" pitchFamily="34" charset="0"/>
              </a:rPr>
              <a:t>Венгрия</a:t>
            </a:r>
          </a:p>
          <a:p>
            <a:r>
              <a:rPr lang="ru-RU" sz="2400" dirty="0">
                <a:latin typeface="Bahnschrift SemiBold Condensed" panose="020B0502040204020203" pitchFamily="34" charset="0"/>
              </a:rPr>
              <a:t>- (Будапештская операция</a:t>
            </a:r>
            <a:r>
              <a:rPr lang="ru-RU" dirty="0">
                <a:latin typeface="Bahnschrift SemiBold Condensed" panose="020B0502040204020203" pitchFamily="34" charset="0"/>
              </a:rPr>
              <a:t>)</a:t>
            </a:r>
          </a:p>
          <a:p>
            <a:r>
              <a:rPr lang="ru-RU" sz="2400" dirty="0">
                <a:latin typeface="Bahnschrift SemiBold Condensed" panose="020B0502040204020203" pitchFamily="34" charset="0"/>
              </a:rPr>
              <a:t>Будапешт был освобожден в феврале 1945 года после длительной осады под командованием Генерала армии Фёдором Толбухиным — командующий 3-м Украинским фронтом. Эта операция была частью более широкого наступления советских войск на Запад.</a:t>
            </a:r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742FE92A-CA31-4712-B211-EF01F819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62" y="199700"/>
            <a:ext cx="4833257" cy="645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06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9545AD-A52D-4B29-BB30-20707E039523}"/>
              </a:ext>
            </a:extLst>
          </p:cNvPr>
          <p:cNvSpPr txBox="1"/>
          <p:nvPr/>
        </p:nvSpPr>
        <p:spPr>
          <a:xfrm>
            <a:off x="269966" y="281915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 Condensed" panose="020B0502040204020203" pitchFamily="34" charset="0"/>
              </a:rPr>
              <a:t>Югославия:</a:t>
            </a:r>
          </a:p>
          <a:p>
            <a:r>
              <a:rPr lang="ru-RU" dirty="0">
                <a:latin typeface="Bahnschrift SemiBold Condensed" panose="020B0502040204020203" pitchFamily="34" charset="0"/>
              </a:rPr>
              <a:t>(Белградская операция)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В 1944 году началось широкомасштабное наступление югославских партизан под руководством Иосипа Тито, который возглавлял освободительное движение и координировал действия по освобождению страны от нацистов. Они освободили значительные территории страны от нацистских войск.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В апреле 1945 года партизаны полностью освободили Белград и другие ключевые города.</a:t>
            </a: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4FFFFAF1-D45E-45F8-86B5-F72EB73B9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06" y="2570548"/>
            <a:ext cx="4142966" cy="42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1A903-16B0-4107-B29F-31727E5D23D8}"/>
              </a:ext>
            </a:extLst>
          </p:cNvPr>
          <p:cNvSpPr txBox="1"/>
          <p:nvPr/>
        </p:nvSpPr>
        <p:spPr>
          <a:xfrm>
            <a:off x="6365966" y="389658"/>
            <a:ext cx="57563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Bahnschrift SemiBold Condensed" panose="020B0502040204020203" pitchFamily="34" charset="0"/>
              </a:rPr>
              <a:t>*Румыния:**</a:t>
            </a:r>
            <a:br>
              <a:rPr lang="ru-RU" sz="2400" dirty="0">
                <a:latin typeface="Bahnschrift SemiBold Condensed" panose="020B0502040204020203" pitchFamily="34" charset="0"/>
              </a:rPr>
            </a:br>
            <a:r>
              <a:rPr lang="ru-RU" sz="2400" dirty="0">
                <a:latin typeface="Bahnschrift SemiBold Condensed" panose="020B0502040204020203" pitchFamily="34" charset="0"/>
              </a:rPr>
              <a:t>- В августе 1944 года в результате внутреннего переворота румынское правительство сменило курс и присоединилось к союзникам. Это способствовало освобождению Румынии от немецкой оккупации.</a:t>
            </a:r>
          </a:p>
        </p:txBody>
      </p:sp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FB95B755-4430-4FD4-A3BC-EF0DD171C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49" y="3045889"/>
            <a:ext cx="48768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976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204FA-8866-47BD-A2DE-75686F616AEE}"/>
              </a:ext>
            </a:extLst>
          </p:cNvPr>
          <p:cNvSpPr txBox="1"/>
          <p:nvPr/>
        </p:nvSpPr>
        <p:spPr>
          <a:xfrm>
            <a:off x="627017" y="150731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Bahnschrift SemiBold Condensed" panose="020B0502040204020203" pitchFamily="34" charset="0"/>
              </a:rPr>
              <a:t>Болгария:</a:t>
            </a:r>
            <a:br>
              <a:rPr lang="ru-RU" sz="2800" dirty="0">
                <a:latin typeface="Bahnschrift SemiBold Condensed" panose="020B0502040204020203" pitchFamily="34" charset="0"/>
              </a:rPr>
            </a:br>
            <a:r>
              <a:rPr lang="ru-RU" sz="2800" dirty="0">
                <a:latin typeface="Bahnschrift SemiBold Condensed" panose="020B0502040204020203" pitchFamily="34" charset="0"/>
              </a:rPr>
              <a:t>- В сентябре 1944 года началось наступление советских войск на Болгарию под командованием Генерала армии Филиппа Голикова — командующий советскими войсками, которые участвовали в освобождении Болгарии от нацистского влияния, что также привело к смене власти и освобождению страны от нацистского влияния.</a:t>
            </a:r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04DB35AB-2DE8-40D9-B198-A50F00145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33" y="1915886"/>
            <a:ext cx="481584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563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B2E89-B7ED-46D3-9788-E92A4948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Битва за Берлин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16 апреля – 2 мая 1945 г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76340AD-3C88-4548-8010-B409F1A20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36" y="1161700"/>
            <a:ext cx="5428116" cy="555260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Ход битвы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Наступление: 16 апреля 1945 года советские войска начали наступление на Берлин с запада, юга и востока. Основное наступление осуществляли 1-й Белорусский фронт под командованием маршала Георгия Жукова и 1-й Украинский фронт под командованием маршала Ивана Конева.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Операция: Советские войска провели мощные артиллерийские обстрелы и авиационные налеты, что существенно ослабило немецкие позиции. Затем начались уличные бои, которые были особенно ожесточенными.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Оборона Берлина: Немецкие войска, несмотря на численное превосходство советских сил, оказали ожесточенное сопротивление. Бои велись в центре города, включая ключевые районы, такие как Рейхстаг.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Падение Берлина: 30 апреля 1945 года советские войска захватили Рейхстаг, что стало символом победы. В этот же день Адольф Гитлер покончил с собой в своем бункере.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Капитуляция: 2 мая 1945 года оставшиеся немецкие силы в Берлине капитулировали, что стало окончанием битвы.</a:t>
            </a:r>
            <a:br>
              <a:rPr lang="ru-RU" dirty="0"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  <a:p>
            <a:endParaRPr lang="ru-RU" dirty="0"/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C46CAD29-728A-49E4-BD32-23F643B8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033" y="1748940"/>
            <a:ext cx="5471084" cy="33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991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3460F61-25D7-452A-B363-B9CF8A34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Итоги битвы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E9097C-539A-4CEA-904D-D65F8D63D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18" y="1190769"/>
            <a:ext cx="680407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Потери: Битва за Берлин обернулась огромными потерями для обеих сторон. По оценкам, советские потери составили около 80,000 человек убитыми и ранеными, в то время как немецкие потери были еще выше.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Значение: Падение Берлина ознаменовало окончание Второй мировой войны в Европе и привело к безоговорочной капитуляции Германии 8 мая 1945 года.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Политические последствия: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ru-RU" dirty="0">
                <a:latin typeface="Bahnschrift SemiBold Condensed" panose="020B0502040204020203" pitchFamily="34" charset="0"/>
              </a:rPr>
              <a:t>Битва за Берлин также оказала значительное влияние на послевоенное устройство Европы, определив границы и сферы влияния на континенте.</a:t>
            </a:r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7A638FB5-0E5B-431D-A137-54CB33A2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58" y="281480"/>
            <a:ext cx="4097110" cy="2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icture background">
            <a:extLst>
              <a:ext uri="{FF2B5EF4-FFF2-40B4-BE49-F238E27FC236}">
                <a16:creationId xmlns:a16="http://schemas.microsoft.com/office/drawing/2014/main" id="{B4EF47EA-064A-469B-B06C-FD3B0C3E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9" y="3145284"/>
            <a:ext cx="4567910" cy="30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33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50E38-E3EC-4455-A714-47E7A701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Итоги войны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7EA2D-7588-4362-800C-CC54C340B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46" y="1704575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Потери: Война привела к огромным человеческим и материальным потерям. По оценкам, СССР потерял около 27 миллионов человек, включая гражданских и военных.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Геополитические изменения: Война привела к изменениям в политическом устройстве Европы, созданию новых границ и формированию сфер влияния, что в дальнейшем привело к началу Холодной войны.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В заключение хочется сказать, что Великая Отечественная война была одним из самых трагических и героических периодов в истории России и СССР. Она продемонстрировала силу и единство народа в борьбе против фашизма, а также оказала значительное влияние на последующее развитие мировой истории.</a:t>
            </a:r>
          </a:p>
        </p:txBody>
      </p:sp>
    </p:spTree>
    <p:extLst>
      <p:ext uri="{BB962C8B-B14F-4D97-AF65-F5344CB8AC3E}">
        <p14:creationId xmlns:p14="http://schemas.microsoft.com/office/powerpoint/2010/main" val="1850555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A31C7-5904-46E3-B668-C0D0D0E9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577608"/>
            <a:ext cx="9404723" cy="1400530"/>
          </a:xfrm>
        </p:spPr>
        <p:txBody>
          <a:bodyPr/>
          <a:lstStyle/>
          <a:p>
            <a:r>
              <a:rPr lang="ru-RU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Спасибо за внимание ! </a:t>
            </a:r>
          </a:p>
        </p:txBody>
      </p:sp>
    </p:spTree>
    <p:extLst>
      <p:ext uri="{BB962C8B-B14F-4D97-AF65-F5344CB8AC3E}">
        <p14:creationId xmlns:p14="http://schemas.microsoft.com/office/powerpoint/2010/main" val="285667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6E087C-4615-4CD6-A4E6-70561B28C438}"/>
              </a:ext>
            </a:extLst>
          </p:cNvPr>
          <p:cNvSpPr txBox="1"/>
          <p:nvPr/>
        </p:nvSpPr>
        <p:spPr>
          <a:xfrm>
            <a:off x="139338" y="139337"/>
            <a:ext cx="10328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 Condensed" panose="020B0502040204020203" pitchFamily="34" charset="0"/>
              </a:rPr>
              <a:t>3. Союзники и международные альянсы: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В то же время, СССР находился в изоляции и стремился обеспечить свою безопасность. Подписанный в 1939 году пакт о ненападении между Германией и Советским Союзом (Пакт Молотова-Риббентропа) стал шокирующим поворотом, который позволил Германии сосредоточиться на Западе, в то время как СССР получил возможность расширить свои границы на Запад.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E94B5-8427-4A79-BFA0-A5643CA36816}"/>
              </a:ext>
            </a:extLst>
          </p:cNvPr>
          <p:cNvSpPr txBox="1"/>
          <p:nvPr/>
        </p:nvSpPr>
        <p:spPr>
          <a:xfrm>
            <a:off x="139338" y="1824168"/>
            <a:ext cx="670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 Condensed" panose="020B0502040204020203" pitchFamily="34" charset="0"/>
              </a:rPr>
              <a:t>4. Экономические и социальные факторы: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Экономические трудности, вызванные Великой депрессией, также способствовали росту напряженности. Страны стремились решить свои внутренние проблемы за счет внешней экспансии, что увеличивало вероятность конфликтов.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В СССР происходила индустриализация и коллективизация, что также создавало социальные напряжения и готовило страну к возможным военным действиям.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26BD57F-6FDD-4E4F-BC25-087D17526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79" y="1496969"/>
            <a:ext cx="3998655" cy="308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8A8EB4-350B-4E11-B11B-C9C38744B373}"/>
              </a:ext>
            </a:extLst>
          </p:cNvPr>
          <p:cNvSpPr txBox="1"/>
          <p:nvPr/>
        </p:nvSpPr>
        <p:spPr>
          <a:xfrm>
            <a:off x="7540865" y="4579444"/>
            <a:ext cx="3803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 Condensed" panose="020B0502040204020203" pitchFamily="34" charset="0"/>
              </a:rPr>
              <a:t>Протесты в США из-за не хватки рабочих мест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05C23-DDAB-42BF-9579-2289F6AF4F39}"/>
              </a:ext>
            </a:extLst>
          </p:cNvPr>
          <p:cNvSpPr txBox="1"/>
          <p:nvPr/>
        </p:nvSpPr>
        <p:spPr>
          <a:xfrm>
            <a:off x="139338" y="421011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 Condensed" panose="020B0502040204020203" pitchFamily="34" charset="0"/>
              </a:rPr>
              <a:t>5. Идеологические противоречия: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Идеология нацизма, основанная на расовой ненависти, противостояла коммунистическим идеалам Советского Союза. Это идеологическое противоречие стало одной из причин, по которой конфликт между двумя странами казался неизбежным.</a:t>
            </a:r>
          </a:p>
        </p:txBody>
      </p:sp>
    </p:spTree>
    <p:extLst>
      <p:ext uri="{BB962C8B-B14F-4D97-AF65-F5344CB8AC3E}">
        <p14:creationId xmlns:p14="http://schemas.microsoft.com/office/powerpoint/2010/main" val="2205506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D75FA-EFA1-4E2D-8960-4D5C6AD1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Начальный этап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22 июня 1941 г. – ноябрь 1942.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DDB902-2397-4E75-89EA-177F7D31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11" y="1173352"/>
            <a:ext cx="8946541" cy="516648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Начало войны: Нападение Германии на СССР</a:t>
            </a:r>
            <a:r>
              <a:rPr lang="en-US" dirty="0">
                <a:latin typeface="Bahnschrift SemiBold Condensed" panose="020B0502040204020203" pitchFamily="34" charset="0"/>
              </a:rPr>
              <a:t>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- 22 июня 1941 года, в 3:06 утра, Германия без объявления войны напала на Советский Союз в рамках операции "Барбаросса". Это стало началом Великой Отечественной войны.</a:t>
            </a: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- Нападение было неожиданным для советского командования, несмотря на существующие тревожные сигналы о подготовке Германии к войне. В результате этого фактора Советский Союз понес значительные потери на начальном этапе.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Основные сражения</a:t>
            </a:r>
            <a:r>
              <a:rPr lang="en-US" dirty="0"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-</a:t>
            </a:r>
            <a:r>
              <a:rPr lang="ru-RU" dirty="0">
                <a:latin typeface="Bahnschrift SemiBold Condensed" panose="020B0502040204020203" pitchFamily="34" charset="0"/>
              </a:rPr>
              <a:t>Битва за Киев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-</a:t>
            </a:r>
            <a:r>
              <a:rPr lang="ru-RU" dirty="0">
                <a:latin typeface="Bahnschrift SemiBold Condensed" panose="020B0502040204020203" pitchFamily="34" charset="0"/>
              </a:rPr>
              <a:t>Битва за Минск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-Битва за Смоленск</a:t>
            </a: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-Битва под Москвой</a:t>
            </a:r>
          </a:p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-Оборона Ленинграда</a:t>
            </a:r>
          </a:p>
          <a:p>
            <a:pPr marL="0" indent="0">
              <a:buNone/>
            </a:pPr>
            <a:endParaRPr lang="ru-RU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6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45E98-5327-4B29-96B0-DD69D3D0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7" y="190462"/>
            <a:ext cx="6259966" cy="4751050"/>
          </a:xfrm>
          <a:prstGeom prst="rect">
            <a:avLst/>
          </a:prstGeom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67A5E01A-CE8D-4FE6-BD6E-0DB6282EB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91" y="190461"/>
            <a:ext cx="5129892" cy="475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03CC03-FFE4-425B-B08F-ADAF562EA053}"/>
              </a:ext>
            </a:extLst>
          </p:cNvPr>
          <p:cNvSpPr txBox="1"/>
          <p:nvPr/>
        </p:nvSpPr>
        <p:spPr>
          <a:xfrm>
            <a:off x="3146295" y="5232065"/>
            <a:ext cx="6645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Bahnschrift SemiBold Condensed" panose="020B0502040204020203" pitchFamily="34" charset="0"/>
              </a:rPr>
              <a:t>Начало Великой Отечественной войны 22 Июня 1941 г.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3963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84390C-1572-42B0-B0E0-1438D91C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14" y="708542"/>
            <a:ext cx="8595971" cy="4580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A79E9-67B9-4683-B32D-A3EE86B408B2}"/>
              </a:ext>
            </a:extLst>
          </p:cNvPr>
          <p:cNvSpPr txBox="1"/>
          <p:nvPr/>
        </p:nvSpPr>
        <p:spPr>
          <a:xfrm>
            <a:off x="1894112" y="5380017"/>
            <a:ext cx="84037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i="1" dirty="0">
                <a:latin typeface="Bahnschrift SemiBold Condensed" panose="020B0502040204020203" pitchFamily="34" charset="0"/>
              </a:rPr>
              <a:t>Наше дело правой – Победа будет за нами !</a:t>
            </a:r>
            <a:endParaRPr lang="ru-RU" sz="4400" i="1" dirty="0"/>
          </a:p>
        </p:txBody>
      </p:sp>
    </p:spTree>
    <p:extLst>
      <p:ext uri="{BB962C8B-B14F-4D97-AF65-F5344CB8AC3E}">
        <p14:creationId xmlns:p14="http://schemas.microsoft.com/office/powerpoint/2010/main" val="19488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E371A-9360-455D-9FFA-E01670C0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Оборона Брестской крепости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22 июня - 23 июля 1941 г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B84C70-537F-49F6-8559-3FF9DA7BF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52" y="1514139"/>
            <a:ext cx="7274334" cy="54091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Оборона Брестской крепости в 1941 году стала символом мужества и героизма советских солдат в годы Великой Отечественной войны. Крепость, расположенная на западе Беларуси, подверглась атаке немецких войск 22 июня 1941 года, в день начала войны.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На момент начала войны в крепости находилось около 9 тысяч защитников, включая солдат, офицеров и их семьи. Немецкие войска планировали быстро захватить крепость, но встретили сильное сопротивление. Защитники, несмотря на значительное превосходство противника в силах и средствах, сражались на протяжении нескольких дней, используя все доступные ресурсы.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Брестская крепость была хорошо укреплена, и её защитники организовали оборону в разных частях крепости. Они использовали укрепления, оружие и даже боеприпасы, оставшиеся с предыдущих конфликтов. Сражение продолжалось до конца июля 1941 года, когда остатки защитников были вынуждены сдаться.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1A34F1DB-F789-430A-8DCD-09EE5EBF1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2266773"/>
            <a:ext cx="3390533" cy="190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icture background">
            <a:extLst>
              <a:ext uri="{FF2B5EF4-FFF2-40B4-BE49-F238E27FC236}">
                <a16:creationId xmlns:a16="http://schemas.microsoft.com/office/drawing/2014/main" id="{E9B47A7C-C0E8-40EE-9C8D-094E2F3F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540" y="4457023"/>
            <a:ext cx="3992337" cy="222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Picture background">
            <a:extLst>
              <a:ext uri="{FF2B5EF4-FFF2-40B4-BE49-F238E27FC236}">
                <a16:creationId xmlns:a16="http://schemas.microsoft.com/office/drawing/2014/main" id="{4F0311C6-57AC-45ED-939C-ACC8D5CF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0" y="47948"/>
            <a:ext cx="3477397" cy="19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87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7A9EF-4CF8-4361-802F-BAFE7A44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Киевская операция</a:t>
            </a:r>
            <a:b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7 июля – 26 сентября 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103D29-BB05-4A12-9030-FC2D45228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5257"/>
            <a:ext cx="6801394" cy="49551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SemiBold Condensed" panose="020B0502040204020203" pitchFamily="34" charset="0"/>
              </a:rPr>
              <a:t>19 августа войскам Юго-Западного фронта была поставлена задача оборонять рубеж по левому берегу Днепра от </a:t>
            </a:r>
            <a:r>
              <a:rPr lang="ru-RU" dirty="0" err="1">
                <a:latin typeface="Bahnschrift SemiBold Condensed" panose="020B0502040204020203" pitchFamily="34" charset="0"/>
              </a:rPr>
              <a:t>Лоева</a:t>
            </a:r>
            <a:r>
              <a:rPr lang="ru-RU" dirty="0">
                <a:latin typeface="Bahnschrift SemiBold Condensed" panose="020B0502040204020203" pitchFamily="34" charset="0"/>
              </a:rPr>
              <a:t> до Перевалочной, удержать Киев и прикрыть направления на Чернигов, Конотоп и Харьков. Армии фронта, кроме 37-й, отводились за Днепр. Брянский фронт должен был предотвратить прорыв германской 2-й танковой группы, но не справился с задачей. В конце августа 6-я армия Германии форсировала Днепр и соединилась с 2-й армией, в то время как советские 5, 37 и 21-я армии оказались окружены. 17 сентября Ставка ВГК разрешила 37-й армии оставить Киев и отойти на левый берег Днепра.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Войска Юго-Западного фронта были рассечены на несколько группировок. 20 сентября погибли командующий фронтом М. П. </a:t>
            </a:r>
            <a:r>
              <a:rPr lang="ru-RU" dirty="0" err="1">
                <a:latin typeface="Bahnschrift SemiBold Condensed" panose="020B0502040204020203" pitchFamily="34" charset="0"/>
              </a:rPr>
              <a:t>Кирпонос</a:t>
            </a:r>
            <a:r>
              <a:rPr lang="ru-RU" dirty="0">
                <a:latin typeface="Bahnschrift SemiBold Condensed" panose="020B0502040204020203" pitchFamily="34" charset="0"/>
              </a:rPr>
              <a:t> и другие высокопоставленные офицеры. Окружённые части сковывали силы противника более 7 суток, но из окружения вышло лишь около 20 тыс. человек. К 26 сентября оставшиеся войска фронта заняли оборону на новом рубеже.</a:t>
            </a:r>
            <a:br>
              <a:rPr lang="ru-RU" dirty="0">
                <a:latin typeface="Bahnschrift SemiBold Condensed" panose="020B0502040204020203" pitchFamily="34" charset="0"/>
              </a:rPr>
            </a:br>
            <a:br>
              <a:rPr lang="ru-RU" dirty="0">
                <a:latin typeface="Bahnschrift SemiBold Condensed" panose="020B0502040204020203" pitchFamily="34" charset="0"/>
              </a:rPr>
            </a:br>
            <a:r>
              <a:rPr lang="ru-RU" dirty="0">
                <a:latin typeface="Bahnschrift SemiBold Condensed" panose="020B0502040204020203" pitchFamily="34" charset="0"/>
              </a:rPr>
              <a:t>Киевская операция закончилась тяжёлым поражением для советских войск, которые отошли на 600 км и оставили Киев и часть Левобережной Украины. Однако упорная оборона армий Юго-Западного фронта заставила германское командование отвлечь силы с московского направления, что повлияло на срыв плана «молниеносной войны».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BEE617-510B-4348-A6BD-5E6B945D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823" y="96818"/>
            <a:ext cx="2201953" cy="2177765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746D4D9-38D3-4D6F-92E7-7D28F046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42" y="2466947"/>
            <a:ext cx="3870869" cy="42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098BA8-AD34-4C86-B7F6-8491D78E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456" y="169043"/>
            <a:ext cx="2877281" cy="18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42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194</TotalTime>
  <Words>4960</Words>
  <Application>Microsoft Office PowerPoint</Application>
  <PresentationFormat>Широкоэкранный</PresentationFormat>
  <Paragraphs>133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-apple-system</vt:lpstr>
      <vt:lpstr>Arial</vt:lpstr>
      <vt:lpstr>Bahnschrift SemiBold Condensed</vt:lpstr>
      <vt:lpstr>Century Gothic</vt:lpstr>
      <vt:lpstr>Segoe UI Black</vt:lpstr>
      <vt:lpstr>Wingdings 3</vt:lpstr>
      <vt:lpstr>YS Text</vt:lpstr>
      <vt:lpstr>Ион</vt:lpstr>
      <vt:lpstr>Основные этапы и сражения Великой Отечественной войны</vt:lpstr>
      <vt:lpstr>Введение:</vt:lpstr>
      <vt:lpstr>Предпосылки войны:</vt:lpstr>
      <vt:lpstr>Презентация PowerPoint</vt:lpstr>
      <vt:lpstr>Начальный этап: 22 июня 1941 г. – ноябрь 1942.</vt:lpstr>
      <vt:lpstr>Презентация PowerPoint</vt:lpstr>
      <vt:lpstr>Презентация PowerPoint</vt:lpstr>
      <vt:lpstr>Оборона Брестской крепости 22 июня - 23 июля 1941 г</vt:lpstr>
      <vt:lpstr>Киевская операция 7 июля – 26 сентября </vt:lpstr>
      <vt:lpstr>Белостокско-Минское сражение 22 июня – 9 июля 1941г</vt:lpstr>
      <vt:lpstr>Битва за Смоленск: 10 июля – 10 сентября 1941</vt:lpstr>
      <vt:lpstr>Итоги:</vt:lpstr>
      <vt:lpstr>Сражение под Москвой:</vt:lpstr>
      <vt:lpstr>Презентация PowerPoint</vt:lpstr>
      <vt:lpstr>Ход битвы и приход в контрнаступление:</vt:lpstr>
      <vt:lpstr>Итого:</vt:lpstr>
      <vt:lpstr>28 панфиловцев</vt:lpstr>
      <vt:lpstr>Блокада Ленинграда: 1941-1944</vt:lpstr>
      <vt:lpstr>Жизнь в блокадном Ленинграде:</vt:lpstr>
      <vt:lpstr>Оборонительные действия:</vt:lpstr>
      <vt:lpstr>Коренной перелом в ходе Великой Отечественной войны 19 ноября 1942 г. – декабрь 1943г</vt:lpstr>
      <vt:lpstr>Сталинградская битва:  17 июля 1942 – 2 февраля 1943</vt:lpstr>
      <vt:lpstr>Итоги битвы:</vt:lpstr>
      <vt:lpstr>Операция "Эдельвейс"</vt:lpstr>
      <vt:lpstr>Курская битва: 5 июля – 23 августа 1943 </vt:lpstr>
      <vt:lpstr>Итоги битвы:</vt:lpstr>
      <vt:lpstr>Битва за Днепр: 26 августа – 23 декабря 1943</vt:lpstr>
      <vt:lpstr>Итоги:</vt:lpstr>
      <vt:lpstr>Завершающий этап:  1944 – 9 мая 1945 г.</vt:lpstr>
      <vt:lpstr>Освобождение Западной Украины и Белоруссии:</vt:lpstr>
      <vt:lpstr>Презентация PowerPoint</vt:lpstr>
      <vt:lpstr>Освобождение стран Центральной и Юго-Восточной Европы.</vt:lpstr>
      <vt:lpstr>Презентация PowerPoint</vt:lpstr>
      <vt:lpstr>Презентация PowerPoint</vt:lpstr>
      <vt:lpstr>Презентация PowerPoint</vt:lpstr>
      <vt:lpstr>Битва за Берлин 16 апреля – 2 мая 1945 г</vt:lpstr>
      <vt:lpstr>Итоги битвы:</vt:lpstr>
      <vt:lpstr>Итоги войны:</vt:lpstr>
      <vt:lpstr>Спасибо за внимание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Основные этапы и сражения Великой Отечественной войны</dc:title>
  <dc:creator>Антон Новиков</dc:creator>
  <cp:lastModifiedBy>Антон Новиков</cp:lastModifiedBy>
  <cp:revision>23</cp:revision>
  <dcterms:created xsi:type="dcterms:W3CDTF">2025-04-08T08:18:49Z</dcterms:created>
  <dcterms:modified xsi:type="dcterms:W3CDTF">2025-04-08T18:16:20Z</dcterms:modified>
</cp:coreProperties>
</file>